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41" d="100"/>
          <a:sy n="41" d="100"/>
        </p:scale>
        <p:origin x="62" y="10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732D4-3441-6F7A-941D-716905A005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AEEED5A-AE9D-34DD-398D-F38A5074F3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D657923-4116-7D66-61C5-CA0507A22823}"/>
              </a:ext>
            </a:extLst>
          </p:cNvPr>
          <p:cNvSpPr>
            <a:spLocks noGrp="1"/>
          </p:cNvSpPr>
          <p:nvPr>
            <p:ph type="dt" sz="half" idx="10"/>
          </p:nvPr>
        </p:nvSpPr>
        <p:spPr/>
        <p:txBody>
          <a:bodyPr/>
          <a:lstStyle/>
          <a:p>
            <a:fld id="{93ECB3CC-8D5E-4A03-81A8-51F03F161359}" type="datetimeFigureOut">
              <a:rPr lang="en-IN" smtClean="0"/>
              <a:t>13-03-2024</a:t>
            </a:fld>
            <a:endParaRPr lang="en-IN"/>
          </a:p>
        </p:txBody>
      </p:sp>
      <p:sp>
        <p:nvSpPr>
          <p:cNvPr id="5" name="Footer Placeholder 4">
            <a:extLst>
              <a:ext uri="{FF2B5EF4-FFF2-40B4-BE49-F238E27FC236}">
                <a16:creationId xmlns:a16="http://schemas.microsoft.com/office/drawing/2014/main" id="{161938D8-DD18-7C32-B83B-7FF71526309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8B04BD7-3B56-1E73-3E8A-B88BA8B439BA}"/>
              </a:ext>
            </a:extLst>
          </p:cNvPr>
          <p:cNvSpPr>
            <a:spLocks noGrp="1"/>
          </p:cNvSpPr>
          <p:nvPr>
            <p:ph type="sldNum" sz="quarter" idx="12"/>
          </p:nvPr>
        </p:nvSpPr>
        <p:spPr/>
        <p:txBody>
          <a:bodyPr/>
          <a:lstStyle/>
          <a:p>
            <a:fld id="{0EECF283-F2A5-49D2-83F4-32F9414CFAEB}" type="slidenum">
              <a:rPr lang="en-IN" smtClean="0"/>
              <a:t>‹#›</a:t>
            </a:fld>
            <a:endParaRPr lang="en-IN"/>
          </a:p>
        </p:txBody>
      </p:sp>
    </p:spTree>
    <p:extLst>
      <p:ext uri="{BB962C8B-B14F-4D97-AF65-F5344CB8AC3E}">
        <p14:creationId xmlns:p14="http://schemas.microsoft.com/office/powerpoint/2010/main" val="1850634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4B43E-FDFC-E19D-BADA-73D91746111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26998DA-6160-7E08-1B8F-DF6E5A7D46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717AB11-1657-0B6B-D8F9-BC23EB3D4D9F}"/>
              </a:ext>
            </a:extLst>
          </p:cNvPr>
          <p:cNvSpPr>
            <a:spLocks noGrp="1"/>
          </p:cNvSpPr>
          <p:nvPr>
            <p:ph type="dt" sz="half" idx="10"/>
          </p:nvPr>
        </p:nvSpPr>
        <p:spPr/>
        <p:txBody>
          <a:bodyPr/>
          <a:lstStyle/>
          <a:p>
            <a:fld id="{93ECB3CC-8D5E-4A03-81A8-51F03F161359}" type="datetimeFigureOut">
              <a:rPr lang="en-IN" smtClean="0"/>
              <a:t>13-03-2024</a:t>
            </a:fld>
            <a:endParaRPr lang="en-IN"/>
          </a:p>
        </p:txBody>
      </p:sp>
      <p:sp>
        <p:nvSpPr>
          <p:cNvPr id="5" name="Footer Placeholder 4">
            <a:extLst>
              <a:ext uri="{FF2B5EF4-FFF2-40B4-BE49-F238E27FC236}">
                <a16:creationId xmlns:a16="http://schemas.microsoft.com/office/drawing/2014/main" id="{EBB7EA37-515A-160A-2951-45BCDAE8621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F552B58-D2E2-04A9-5AE8-7484CBFC67DF}"/>
              </a:ext>
            </a:extLst>
          </p:cNvPr>
          <p:cNvSpPr>
            <a:spLocks noGrp="1"/>
          </p:cNvSpPr>
          <p:nvPr>
            <p:ph type="sldNum" sz="quarter" idx="12"/>
          </p:nvPr>
        </p:nvSpPr>
        <p:spPr/>
        <p:txBody>
          <a:bodyPr/>
          <a:lstStyle/>
          <a:p>
            <a:fld id="{0EECF283-F2A5-49D2-83F4-32F9414CFAEB}" type="slidenum">
              <a:rPr lang="en-IN" smtClean="0"/>
              <a:t>‹#›</a:t>
            </a:fld>
            <a:endParaRPr lang="en-IN"/>
          </a:p>
        </p:txBody>
      </p:sp>
    </p:spTree>
    <p:extLst>
      <p:ext uri="{BB962C8B-B14F-4D97-AF65-F5344CB8AC3E}">
        <p14:creationId xmlns:p14="http://schemas.microsoft.com/office/powerpoint/2010/main" val="3257163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C4E6D4-AFE5-1EA7-33DC-88FB35DE5D1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2AF04B7-A99D-C8CB-CA19-46DB8F1A302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E718E76-F119-F6AD-FC62-637474192C0E}"/>
              </a:ext>
            </a:extLst>
          </p:cNvPr>
          <p:cNvSpPr>
            <a:spLocks noGrp="1"/>
          </p:cNvSpPr>
          <p:nvPr>
            <p:ph type="dt" sz="half" idx="10"/>
          </p:nvPr>
        </p:nvSpPr>
        <p:spPr/>
        <p:txBody>
          <a:bodyPr/>
          <a:lstStyle/>
          <a:p>
            <a:fld id="{93ECB3CC-8D5E-4A03-81A8-51F03F161359}" type="datetimeFigureOut">
              <a:rPr lang="en-IN" smtClean="0"/>
              <a:t>13-03-2024</a:t>
            </a:fld>
            <a:endParaRPr lang="en-IN"/>
          </a:p>
        </p:txBody>
      </p:sp>
      <p:sp>
        <p:nvSpPr>
          <p:cNvPr id="5" name="Footer Placeholder 4">
            <a:extLst>
              <a:ext uri="{FF2B5EF4-FFF2-40B4-BE49-F238E27FC236}">
                <a16:creationId xmlns:a16="http://schemas.microsoft.com/office/drawing/2014/main" id="{1A8F3697-3540-A43C-43EF-B37DED3653D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11D55A-2503-F816-C2CA-8304209BBF53}"/>
              </a:ext>
            </a:extLst>
          </p:cNvPr>
          <p:cNvSpPr>
            <a:spLocks noGrp="1"/>
          </p:cNvSpPr>
          <p:nvPr>
            <p:ph type="sldNum" sz="quarter" idx="12"/>
          </p:nvPr>
        </p:nvSpPr>
        <p:spPr/>
        <p:txBody>
          <a:bodyPr/>
          <a:lstStyle/>
          <a:p>
            <a:fld id="{0EECF283-F2A5-49D2-83F4-32F9414CFAEB}" type="slidenum">
              <a:rPr lang="en-IN" smtClean="0"/>
              <a:t>‹#›</a:t>
            </a:fld>
            <a:endParaRPr lang="en-IN"/>
          </a:p>
        </p:txBody>
      </p:sp>
    </p:spTree>
    <p:extLst>
      <p:ext uri="{BB962C8B-B14F-4D97-AF65-F5344CB8AC3E}">
        <p14:creationId xmlns:p14="http://schemas.microsoft.com/office/powerpoint/2010/main" val="3809694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275C5-D154-D2C8-20EA-5088CA65D52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15D5447-6F51-D0CB-D2CB-30597A65D5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14EDE2-3BCE-2F4F-56CF-EFF211E2ABEB}"/>
              </a:ext>
            </a:extLst>
          </p:cNvPr>
          <p:cNvSpPr>
            <a:spLocks noGrp="1"/>
          </p:cNvSpPr>
          <p:nvPr>
            <p:ph type="dt" sz="half" idx="10"/>
          </p:nvPr>
        </p:nvSpPr>
        <p:spPr/>
        <p:txBody>
          <a:bodyPr/>
          <a:lstStyle/>
          <a:p>
            <a:fld id="{93ECB3CC-8D5E-4A03-81A8-51F03F161359}" type="datetimeFigureOut">
              <a:rPr lang="en-IN" smtClean="0"/>
              <a:t>13-03-2024</a:t>
            </a:fld>
            <a:endParaRPr lang="en-IN"/>
          </a:p>
        </p:txBody>
      </p:sp>
      <p:sp>
        <p:nvSpPr>
          <p:cNvPr id="5" name="Footer Placeholder 4">
            <a:extLst>
              <a:ext uri="{FF2B5EF4-FFF2-40B4-BE49-F238E27FC236}">
                <a16:creationId xmlns:a16="http://schemas.microsoft.com/office/drawing/2014/main" id="{B96C2FE4-942E-0DD1-1D3E-FF1331C8546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AF19B3-3F17-4A7F-4382-F92C63C8D74A}"/>
              </a:ext>
            </a:extLst>
          </p:cNvPr>
          <p:cNvSpPr>
            <a:spLocks noGrp="1"/>
          </p:cNvSpPr>
          <p:nvPr>
            <p:ph type="sldNum" sz="quarter" idx="12"/>
          </p:nvPr>
        </p:nvSpPr>
        <p:spPr/>
        <p:txBody>
          <a:bodyPr/>
          <a:lstStyle/>
          <a:p>
            <a:fld id="{0EECF283-F2A5-49D2-83F4-32F9414CFAEB}" type="slidenum">
              <a:rPr lang="en-IN" smtClean="0"/>
              <a:t>‹#›</a:t>
            </a:fld>
            <a:endParaRPr lang="en-IN"/>
          </a:p>
        </p:txBody>
      </p:sp>
    </p:spTree>
    <p:extLst>
      <p:ext uri="{BB962C8B-B14F-4D97-AF65-F5344CB8AC3E}">
        <p14:creationId xmlns:p14="http://schemas.microsoft.com/office/powerpoint/2010/main" val="2442168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B313F-E957-7AE9-E166-E1C78B5762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F8B7188-9997-B081-304E-F5B41C8B64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F464B21-C211-A9E0-3211-E90C01496842}"/>
              </a:ext>
            </a:extLst>
          </p:cNvPr>
          <p:cNvSpPr>
            <a:spLocks noGrp="1"/>
          </p:cNvSpPr>
          <p:nvPr>
            <p:ph type="dt" sz="half" idx="10"/>
          </p:nvPr>
        </p:nvSpPr>
        <p:spPr/>
        <p:txBody>
          <a:bodyPr/>
          <a:lstStyle/>
          <a:p>
            <a:fld id="{93ECB3CC-8D5E-4A03-81A8-51F03F161359}" type="datetimeFigureOut">
              <a:rPr lang="en-IN" smtClean="0"/>
              <a:t>13-03-2024</a:t>
            </a:fld>
            <a:endParaRPr lang="en-IN"/>
          </a:p>
        </p:txBody>
      </p:sp>
      <p:sp>
        <p:nvSpPr>
          <p:cNvPr id="5" name="Footer Placeholder 4">
            <a:extLst>
              <a:ext uri="{FF2B5EF4-FFF2-40B4-BE49-F238E27FC236}">
                <a16:creationId xmlns:a16="http://schemas.microsoft.com/office/drawing/2014/main" id="{99A89237-4759-2275-FB20-E990DF1472E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EB85701-CC3E-2C7A-2EC0-30A29DD2026F}"/>
              </a:ext>
            </a:extLst>
          </p:cNvPr>
          <p:cNvSpPr>
            <a:spLocks noGrp="1"/>
          </p:cNvSpPr>
          <p:nvPr>
            <p:ph type="sldNum" sz="quarter" idx="12"/>
          </p:nvPr>
        </p:nvSpPr>
        <p:spPr/>
        <p:txBody>
          <a:bodyPr/>
          <a:lstStyle/>
          <a:p>
            <a:fld id="{0EECF283-F2A5-49D2-83F4-32F9414CFAEB}" type="slidenum">
              <a:rPr lang="en-IN" smtClean="0"/>
              <a:t>‹#›</a:t>
            </a:fld>
            <a:endParaRPr lang="en-IN"/>
          </a:p>
        </p:txBody>
      </p:sp>
    </p:spTree>
    <p:extLst>
      <p:ext uri="{BB962C8B-B14F-4D97-AF65-F5344CB8AC3E}">
        <p14:creationId xmlns:p14="http://schemas.microsoft.com/office/powerpoint/2010/main" val="7314965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F379B-134F-67A3-359C-CEAD1975D83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9C1815D-DE20-4C8C-15FC-CA41F457B8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D116FE4-48AA-BE3D-D69C-DBE2BC780F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F8F8487-D54D-17D4-7C07-FEF61EFEA1CD}"/>
              </a:ext>
            </a:extLst>
          </p:cNvPr>
          <p:cNvSpPr>
            <a:spLocks noGrp="1"/>
          </p:cNvSpPr>
          <p:nvPr>
            <p:ph type="dt" sz="half" idx="10"/>
          </p:nvPr>
        </p:nvSpPr>
        <p:spPr/>
        <p:txBody>
          <a:bodyPr/>
          <a:lstStyle/>
          <a:p>
            <a:fld id="{93ECB3CC-8D5E-4A03-81A8-51F03F161359}" type="datetimeFigureOut">
              <a:rPr lang="en-IN" smtClean="0"/>
              <a:t>13-03-2024</a:t>
            </a:fld>
            <a:endParaRPr lang="en-IN"/>
          </a:p>
        </p:txBody>
      </p:sp>
      <p:sp>
        <p:nvSpPr>
          <p:cNvPr id="6" name="Footer Placeholder 5">
            <a:extLst>
              <a:ext uri="{FF2B5EF4-FFF2-40B4-BE49-F238E27FC236}">
                <a16:creationId xmlns:a16="http://schemas.microsoft.com/office/drawing/2014/main" id="{F8B0ABDB-9129-6013-F909-2F829A3771A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4280DC9-4102-6FE7-A2CD-B2566A464569}"/>
              </a:ext>
            </a:extLst>
          </p:cNvPr>
          <p:cNvSpPr>
            <a:spLocks noGrp="1"/>
          </p:cNvSpPr>
          <p:nvPr>
            <p:ph type="sldNum" sz="quarter" idx="12"/>
          </p:nvPr>
        </p:nvSpPr>
        <p:spPr/>
        <p:txBody>
          <a:bodyPr/>
          <a:lstStyle/>
          <a:p>
            <a:fld id="{0EECF283-F2A5-49D2-83F4-32F9414CFAEB}" type="slidenum">
              <a:rPr lang="en-IN" smtClean="0"/>
              <a:t>‹#›</a:t>
            </a:fld>
            <a:endParaRPr lang="en-IN"/>
          </a:p>
        </p:txBody>
      </p:sp>
    </p:spTree>
    <p:extLst>
      <p:ext uri="{BB962C8B-B14F-4D97-AF65-F5344CB8AC3E}">
        <p14:creationId xmlns:p14="http://schemas.microsoft.com/office/powerpoint/2010/main" val="4197780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66C74-2969-CF6E-C853-5C37038C503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83B183A-3A75-E3A9-5CEC-70FACB2075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E7AA8FE-06CC-6C48-28F8-1661000B9C7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AFE7217-F58E-A189-AEAA-DFA7EEE741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17FE6A-6EE7-9813-4AA3-E08CD403AE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A136A26-6037-2E88-5C6F-E5A1CB240B01}"/>
              </a:ext>
            </a:extLst>
          </p:cNvPr>
          <p:cNvSpPr>
            <a:spLocks noGrp="1"/>
          </p:cNvSpPr>
          <p:nvPr>
            <p:ph type="dt" sz="half" idx="10"/>
          </p:nvPr>
        </p:nvSpPr>
        <p:spPr/>
        <p:txBody>
          <a:bodyPr/>
          <a:lstStyle/>
          <a:p>
            <a:fld id="{93ECB3CC-8D5E-4A03-81A8-51F03F161359}" type="datetimeFigureOut">
              <a:rPr lang="en-IN" smtClean="0"/>
              <a:t>13-03-2024</a:t>
            </a:fld>
            <a:endParaRPr lang="en-IN"/>
          </a:p>
        </p:txBody>
      </p:sp>
      <p:sp>
        <p:nvSpPr>
          <p:cNvPr id="8" name="Footer Placeholder 7">
            <a:extLst>
              <a:ext uri="{FF2B5EF4-FFF2-40B4-BE49-F238E27FC236}">
                <a16:creationId xmlns:a16="http://schemas.microsoft.com/office/drawing/2014/main" id="{CA17502E-EB41-46D1-7DC6-B0865361BB1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E425965-6097-43BE-FA9D-DA87CEE8D05B}"/>
              </a:ext>
            </a:extLst>
          </p:cNvPr>
          <p:cNvSpPr>
            <a:spLocks noGrp="1"/>
          </p:cNvSpPr>
          <p:nvPr>
            <p:ph type="sldNum" sz="quarter" idx="12"/>
          </p:nvPr>
        </p:nvSpPr>
        <p:spPr/>
        <p:txBody>
          <a:bodyPr/>
          <a:lstStyle/>
          <a:p>
            <a:fld id="{0EECF283-F2A5-49D2-83F4-32F9414CFAEB}" type="slidenum">
              <a:rPr lang="en-IN" smtClean="0"/>
              <a:t>‹#›</a:t>
            </a:fld>
            <a:endParaRPr lang="en-IN"/>
          </a:p>
        </p:txBody>
      </p:sp>
    </p:spTree>
    <p:extLst>
      <p:ext uri="{BB962C8B-B14F-4D97-AF65-F5344CB8AC3E}">
        <p14:creationId xmlns:p14="http://schemas.microsoft.com/office/powerpoint/2010/main" val="2480414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C7524-9D76-4835-9A2A-39A3A5EE5E7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BE2DCF0-4AB3-86B0-ED67-17C3A55B4066}"/>
              </a:ext>
            </a:extLst>
          </p:cNvPr>
          <p:cNvSpPr>
            <a:spLocks noGrp="1"/>
          </p:cNvSpPr>
          <p:nvPr>
            <p:ph type="dt" sz="half" idx="10"/>
          </p:nvPr>
        </p:nvSpPr>
        <p:spPr/>
        <p:txBody>
          <a:bodyPr/>
          <a:lstStyle/>
          <a:p>
            <a:fld id="{93ECB3CC-8D5E-4A03-81A8-51F03F161359}" type="datetimeFigureOut">
              <a:rPr lang="en-IN" smtClean="0"/>
              <a:t>13-03-2024</a:t>
            </a:fld>
            <a:endParaRPr lang="en-IN"/>
          </a:p>
        </p:txBody>
      </p:sp>
      <p:sp>
        <p:nvSpPr>
          <p:cNvPr id="4" name="Footer Placeholder 3">
            <a:extLst>
              <a:ext uri="{FF2B5EF4-FFF2-40B4-BE49-F238E27FC236}">
                <a16:creationId xmlns:a16="http://schemas.microsoft.com/office/drawing/2014/main" id="{EB7AF737-75D3-8BEE-957A-29AD2097F4E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8389D69-230D-00F5-E18D-5158F1FD9D82}"/>
              </a:ext>
            </a:extLst>
          </p:cNvPr>
          <p:cNvSpPr>
            <a:spLocks noGrp="1"/>
          </p:cNvSpPr>
          <p:nvPr>
            <p:ph type="sldNum" sz="quarter" idx="12"/>
          </p:nvPr>
        </p:nvSpPr>
        <p:spPr/>
        <p:txBody>
          <a:bodyPr/>
          <a:lstStyle/>
          <a:p>
            <a:fld id="{0EECF283-F2A5-49D2-83F4-32F9414CFAEB}" type="slidenum">
              <a:rPr lang="en-IN" smtClean="0"/>
              <a:t>‹#›</a:t>
            </a:fld>
            <a:endParaRPr lang="en-IN"/>
          </a:p>
        </p:txBody>
      </p:sp>
    </p:spTree>
    <p:extLst>
      <p:ext uri="{BB962C8B-B14F-4D97-AF65-F5344CB8AC3E}">
        <p14:creationId xmlns:p14="http://schemas.microsoft.com/office/powerpoint/2010/main" val="184342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B543C2-51E8-F14E-CDB4-62507C6B006F}"/>
              </a:ext>
            </a:extLst>
          </p:cNvPr>
          <p:cNvSpPr>
            <a:spLocks noGrp="1"/>
          </p:cNvSpPr>
          <p:nvPr>
            <p:ph type="dt" sz="half" idx="10"/>
          </p:nvPr>
        </p:nvSpPr>
        <p:spPr/>
        <p:txBody>
          <a:bodyPr/>
          <a:lstStyle/>
          <a:p>
            <a:fld id="{93ECB3CC-8D5E-4A03-81A8-51F03F161359}" type="datetimeFigureOut">
              <a:rPr lang="en-IN" smtClean="0"/>
              <a:t>13-03-2024</a:t>
            </a:fld>
            <a:endParaRPr lang="en-IN"/>
          </a:p>
        </p:txBody>
      </p:sp>
      <p:sp>
        <p:nvSpPr>
          <p:cNvPr id="3" name="Footer Placeholder 2">
            <a:extLst>
              <a:ext uri="{FF2B5EF4-FFF2-40B4-BE49-F238E27FC236}">
                <a16:creationId xmlns:a16="http://schemas.microsoft.com/office/drawing/2014/main" id="{52B7381D-139E-C50F-7A59-BE48C374CCB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22C142B-1154-B278-AD92-91DB2F4C95E7}"/>
              </a:ext>
            </a:extLst>
          </p:cNvPr>
          <p:cNvSpPr>
            <a:spLocks noGrp="1"/>
          </p:cNvSpPr>
          <p:nvPr>
            <p:ph type="sldNum" sz="quarter" idx="12"/>
          </p:nvPr>
        </p:nvSpPr>
        <p:spPr/>
        <p:txBody>
          <a:bodyPr/>
          <a:lstStyle/>
          <a:p>
            <a:fld id="{0EECF283-F2A5-49D2-83F4-32F9414CFAEB}" type="slidenum">
              <a:rPr lang="en-IN" smtClean="0"/>
              <a:t>‹#›</a:t>
            </a:fld>
            <a:endParaRPr lang="en-IN"/>
          </a:p>
        </p:txBody>
      </p:sp>
    </p:spTree>
    <p:extLst>
      <p:ext uri="{BB962C8B-B14F-4D97-AF65-F5344CB8AC3E}">
        <p14:creationId xmlns:p14="http://schemas.microsoft.com/office/powerpoint/2010/main" val="2055181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E5FCC-5460-8389-1EBC-7C5A47BE4F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655F23E-09AE-FCC9-A1F7-4A4BED1DF9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15ECB34-1248-06D0-D158-18821BE681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CDB804-1B3C-7C28-E02B-8C3481899802}"/>
              </a:ext>
            </a:extLst>
          </p:cNvPr>
          <p:cNvSpPr>
            <a:spLocks noGrp="1"/>
          </p:cNvSpPr>
          <p:nvPr>
            <p:ph type="dt" sz="half" idx="10"/>
          </p:nvPr>
        </p:nvSpPr>
        <p:spPr/>
        <p:txBody>
          <a:bodyPr/>
          <a:lstStyle/>
          <a:p>
            <a:fld id="{93ECB3CC-8D5E-4A03-81A8-51F03F161359}" type="datetimeFigureOut">
              <a:rPr lang="en-IN" smtClean="0"/>
              <a:t>13-03-2024</a:t>
            </a:fld>
            <a:endParaRPr lang="en-IN"/>
          </a:p>
        </p:txBody>
      </p:sp>
      <p:sp>
        <p:nvSpPr>
          <p:cNvPr id="6" name="Footer Placeholder 5">
            <a:extLst>
              <a:ext uri="{FF2B5EF4-FFF2-40B4-BE49-F238E27FC236}">
                <a16:creationId xmlns:a16="http://schemas.microsoft.com/office/drawing/2014/main" id="{4F789285-E153-8930-E76F-1D90F1ADD9C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FCA7BDF-FB19-FB3F-907F-1E5363BB5956}"/>
              </a:ext>
            </a:extLst>
          </p:cNvPr>
          <p:cNvSpPr>
            <a:spLocks noGrp="1"/>
          </p:cNvSpPr>
          <p:nvPr>
            <p:ph type="sldNum" sz="quarter" idx="12"/>
          </p:nvPr>
        </p:nvSpPr>
        <p:spPr/>
        <p:txBody>
          <a:bodyPr/>
          <a:lstStyle/>
          <a:p>
            <a:fld id="{0EECF283-F2A5-49D2-83F4-32F9414CFAEB}" type="slidenum">
              <a:rPr lang="en-IN" smtClean="0"/>
              <a:t>‹#›</a:t>
            </a:fld>
            <a:endParaRPr lang="en-IN"/>
          </a:p>
        </p:txBody>
      </p:sp>
    </p:spTree>
    <p:extLst>
      <p:ext uri="{BB962C8B-B14F-4D97-AF65-F5344CB8AC3E}">
        <p14:creationId xmlns:p14="http://schemas.microsoft.com/office/powerpoint/2010/main" val="4058635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46D48-3682-5814-FDD6-A3EB47AA51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B55329B-C1EA-C9BB-CC83-8AFCDB586B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21ED369-B08A-E3CC-C2B6-6EF9CCD374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202FA3-9F5F-4DAF-F774-5B0A0C73B54A}"/>
              </a:ext>
            </a:extLst>
          </p:cNvPr>
          <p:cNvSpPr>
            <a:spLocks noGrp="1"/>
          </p:cNvSpPr>
          <p:nvPr>
            <p:ph type="dt" sz="half" idx="10"/>
          </p:nvPr>
        </p:nvSpPr>
        <p:spPr/>
        <p:txBody>
          <a:bodyPr/>
          <a:lstStyle/>
          <a:p>
            <a:fld id="{93ECB3CC-8D5E-4A03-81A8-51F03F161359}" type="datetimeFigureOut">
              <a:rPr lang="en-IN" smtClean="0"/>
              <a:t>13-03-2024</a:t>
            </a:fld>
            <a:endParaRPr lang="en-IN"/>
          </a:p>
        </p:txBody>
      </p:sp>
      <p:sp>
        <p:nvSpPr>
          <p:cNvPr id="6" name="Footer Placeholder 5">
            <a:extLst>
              <a:ext uri="{FF2B5EF4-FFF2-40B4-BE49-F238E27FC236}">
                <a16:creationId xmlns:a16="http://schemas.microsoft.com/office/drawing/2014/main" id="{FAD865E9-970B-4C74-AEDC-02647812C8A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B231C73-BAFF-577E-DC00-BC9AE48B0835}"/>
              </a:ext>
            </a:extLst>
          </p:cNvPr>
          <p:cNvSpPr>
            <a:spLocks noGrp="1"/>
          </p:cNvSpPr>
          <p:nvPr>
            <p:ph type="sldNum" sz="quarter" idx="12"/>
          </p:nvPr>
        </p:nvSpPr>
        <p:spPr/>
        <p:txBody>
          <a:bodyPr/>
          <a:lstStyle/>
          <a:p>
            <a:fld id="{0EECF283-F2A5-49D2-83F4-32F9414CFAEB}" type="slidenum">
              <a:rPr lang="en-IN" smtClean="0"/>
              <a:t>‹#›</a:t>
            </a:fld>
            <a:endParaRPr lang="en-IN"/>
          </a:p>
        </p:txBody>
      </p:sp>
    </p:spTree>
    <p:extLst>
      <p:ext uri="{BB962C8B-B14F-4D97-AF65-F5344CB8AC3E}">
        <p14:creationId xmlns:p14="http://schemas.microsoft.com/office/powerpoint/2010/main" val="1095059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EEBC9E-0326-C423-D83E-30431C30EF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3566639-E66A-44D0-5495-2FE7706EAD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B0D8F09-F2F7-E830-FAB8-46A032B17B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ECB3CC-8D5E-4A03-81A8-51F03F161359}" type="datetimeFigureOut">
              <a:rPr lang="en-IN" smtClean="0"/>
              <a:t>13-03-2024</a:t>
            </a:fld>
            <a:endParaRPr lang="en-IN"/>
          </a:p>
        </p:txBody>
      </p:sp>
      <p:sp>
        <p:nvSpPr>
          <p:cNvPr id="5" name="Footer Placeholder 4">
            <a:extLst>
              <a:ext uri="{FF2B5EF4-FFF2-40B4-BE49-F238E27FC236}">
                <a16:creationId xmlns:a16="http://schemas.microsoft.com/office/drawing/2014/main" id="{E3200C8C-5089-3E6A-0D96-F0AE074C02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FBEF813-D698-57E2-C270-ADC6EAD5DF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ECF283-F2A5-49D2-83F4-32F9414CFAEB}" type="slidenum">
              <a:rPr lang="en-IN" smtClean="0"/>
              <a:t>‹#›</a:t>
            </a:fld>
            <a:endParaRPr lang="en-IN"/>
          </a:p>
        </p:txBody>
      </p:sp>
    </p:spTree>
    <p:extLst>
      <p:ext uri="{BB962C8B-B14F-4D97-AF65-F5344CB8AC3E}">
        <p14:creationId xmlns:p14="http://schemas.microsoft.com/office/powerpoint/2010/main" val="28982475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homedepot.com/b/Electrical-Electronics-Cables-Cable-Accessories-Cable-Connectors/N-5yc1vZc95b" TargetMode="Externa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hyperlink" Target="https://www.homedepot.com/b/Electrical-Electronics-Cables-Ethernet-Cables/Cat-6/Include-Out-Of-Stock/N-5yc1vZcdt1Zbwo5sZ1z1phgm" TargetMode="External"/><Relationship Id="rId2" Type="http://schemas.openxmlformats.org/officeDocument/2006/relationships/hyperlink" Target="https://www.homedepot.com/b/Electrical-Electronics-Cables-Cable-Accessories-Cable-Connectors/RJ45/Include-Out-Of-Stock/N-5yc1vZc95bZbwo5sZ1z0scrr" TargetMode="External"/><Relationship Id="rId1" Type="http://schemas.openxmlformats.org/officeDocument/2006/relationships/slideLayout" Target="../slideLayouts/slideLayout2.xml"/><Relationship Id="rId4" Type="http://schemas.openxmlformats.org/officeDocument/2006/relationships/hyperlink" Target="https://www.homedepot.com/b/Electrical-Electronics-Cables-Ethernet-Cables/Cat-5e/Include-Out-Of-Stock/N-5yc1vZcdt1Zbwo5sZ1z1phcr"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www.homedepot.com/b/Electrical-Electronics-Cables-USB-Cables/Include-Out-Of-Stock/N-5yc1vZcdszZbwo5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CBFF0C-B561-9390-C3A2-54781B3AE505}"/>
              </a:ext>
            </a:extLst>
          </p:cNvPr>
          <p:cNvSpPr>
            <a:spLocks noGrp="1"/>
          </p:cNvSpPr>
          <p:nvPr>
            <p:ph type="title"/>
          </p:nvPr>
        </p:nvSpPr>
        <p:spPr>
          <a:xfrm>
            <a:off x="1306319" y="0"/>
            <a:ext cx="10515600" cy="1623527"/>
          </a:xfrm>
        </p:spPr>
        <p:txBody>
          <a:bodyPr>
            <a:normAutofit/>
          </a:bodyPr>
          <a:lstStyle/>
          <a:p>
            <a:r>
              <a:rPr lang="en-IN" sz="6700" b="1" i="0" u="sng" dirty="0">
                <a:solidFill>
                  <a:schemeClr val="accent6">
                    <a:lumMod val="50000"/>
                  </a:schemeClr>
                </a:solidFill>
                <a:effectLst/>
                <a:latin typeface="Arial" panose="020B0604020202020204" pitchFamily="34" charset="0"/>
                <a:cs typeface="Arial" panose="020B0604020202020204" pitchFamily="34" charset="0"/>
              </a:rPr>
              <a:t>Types of Connectors</a:t>
            </a:r>
            <a:br>
              <a:rPr lang="en-IN" b="1" i="0" dirty="0">
                <a:solidFill>
                  <a:srgbClr val="333333"/>
                </a:solidFill>
                <a:effectLst/>
                <a:latin typeface="helvetica-neue"/>
              </a:rPr>
            </a:br>
            <a:endParaRPr lang="en-IN" dirty="0"/>
          </a:p>
        </p:txBody>
      </p:sp>
      <p:sp>
        <p:nvSpPr>
          <p:cNvPr id="5" name="Content Placeholder 4">
            <a:extLst>
              <a:ext uri="{FF2B5EF4-FFF2-40B4-BE49-F238E27FC236}">
                <a16:creationId xmlns:a16="http://schemas.microsoft.com/office/drawing/2014/main" id="{785B9952-9233-050D-C29E-9E3F2E4D9B26}"/>
              </a:ext>
            </a:extLst>
          </p:cNvPr>
          <p:cNvSpPr>
            <a:spLocks noGrp="1"/>
          </p:cNvSpPr>
          <p:nvPr>
            <p:ph idx="1"/>
          </p:nvPr>
        </p:nvSpPr>
        <p:spPr>
          <a:xfrm>
            <a:off x="597159" y="1455576"/>
            <a:ext cx="10758229" cy="4945224"/>
          </a:xfrm>
        </p:spPr>
        <p:txBody>
          <a:bodyPr>
            <a:normAutofit/>
          </a:bodyPr>
          <a:lstStyle/>
          <a:p>
            <a:r>
              <a:rPr lang="en-US" sz="3200" b="0" i="1" dirty="0">
                <a:solidFill>
                  <a:schemeClr val="accent2">
                    <a:lumMod val="75000"/>
                  </a:schemeClr>
                </a:solidFill>
                <a:effectLst/>
                <a:latin typeface="helvetica-neue"/>
              </a:rPr>
              <a:t>When you are installing a network, you need to have plenty of </a:t>
            </a:r>
            <a:r>
              <a:rPr lang="en-US" sz="3200" b="0" i="1" u="none" strike="noStrike" dirty="0">
                <a:solidFill>
                  <a:schemeClr val="accent2">
                    <a:lumMod val="75000"/>
                  </a:schemeClr>
                </a:solidFill>
                <a:effectLst/>
                <a:latin typeface="helvetica-neue"/>
                <a:hlinkClick r:id="rId2">
                  <a:extLst>
                    <a:ext uri="{A12FA001-AC4F-418D-AE19-62706E023703}">
                      <ahyp:hlinkClr xmlns:ahyp="http://schemas.microsoft.com/office/drawing/2018/hyperlinkcolor" val="tx"/>
                    </a:ext>
                  </a:extLst>
                </a:hlinkClick>
              </a:rPr>
              <a:t>cable connectors</a:t>
            </a:r>
            <a:r>
              <a:rPr lang="en-US" sz="3200" b="0" i="1" dirty="0">
                <a:solidFill>
                  <a:schemeClr val="accent2">
                    <a:lumMod val="75000"/>
                  </a:schemeClr>
                </a:solidFill>
                <a:effectLst/>
                <a:latin typeface="helvetica-neue"/>
              </a:rPr>
              <a:t> for connecting patch panels to network switches and servers or computers. The types of wiring connectors used depends on the network cable types.</a:t>
            </a:r>
          </a:p>
          <a:p>
            <a:endParaRPr lang="en-US" sz="3200" i="1" dirty="0">
              <a:solidFill>
                <a:schemeClr val="accent2">
                  <a:lumMod val="75000"/>
                </a:schemeClr>
              </a:solidFill>
              <a:latin typeface="helvetica-neue"/>
            </a:endParaRPr>
          </a:p>
          <a:p>
            <a:r>
              <a:rPr lang="en-US" sz="3200" i="1" dirty="0">
                <a:solidFill>
                  <a:schemeClr val="accent2">
                    <a:lumMod val="75000"/>
                  </a:schemeClr>
                </a:solidFill>
                <a:latin typeface="helvetica-neue"/>
              </a:rPr>
              <a:t>       </a:t>
            </a:r>
            <a:r>
              <a:rPr lang="en-US" sz="3200" b="0" i="1" dirty="0">
                <a:solidFill>
                  <a:schemeClr val="accent2">
                    <a:lumMod val="75000"/>
                  </a:schemeClr>
                </a:solidFill>
                <a:effectLst/>
                <a:latin typeface="helvetica-neue"/>
              </a:rPr>
              <a:t>The types of wiring connectors used depends on the network cable types. </a:t>
            </a:r>
            <a:r>
              <a:rPr lang="en-US" sz="3200" b="0" i="1" dirty="0">
                <a:solidFill>
                  <a:schemeClr val="accent2">
                    <a:lumMod val="75000"/>
                  </a:schemeClr>
                </a:solidFill>
                <a:effectLst/>
                <a:highlight>
                  <a:srgbClr val="00FFFF"/>
                </a:highlight>
                <a:latin typeface="helvetica-neue"/>
              </a:rPr>
              <a:t>There are different connectors for Ethernet/twisted-pair, coaxial, USB and fiber optic cables.</a:t>
            </a:r>
            <a:r>
              <a:rPr lang="en-US" b="0" i="0" dirty="0">
                <a:solidFill>
                  <a:srgbClr val="333333"/>
                </a:solidFill>
                <a:effectLst/>
                <a:highlight>
                  <a:srgbClr val="00FFFF"/>
                </a:highlight>
                <a:latin typeface="helvetica-neue"/>
              </a:rPr>
              <a:t> </a:t>
            </a:r>
            <a:endParaRPr lang="en-IN" dirty="0">
              <a:highlight>
                <a:srgbClr val="00FFFF"/>
              </a:highlight>
            </a:endParaRPr>
          </a:p>
        </p:txBody>
      </p:sp>
    </p:spTree>
    <p:extLst>
      <p:ext uri="{BB962C8B-B14F-4D97-AF65-F5344CB8AC3E}">
        <p14:creationId xmlns:p14="http://schemas.microsoft.com/office/powerpoint/2010/main" val="59423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49ACF-3632-BFCD-E553-1F60F3D5F125}"/>
              </a:ext>
            </a:extLst>
          </p:cNvPr>
          <p:cNvSpPr>
            <a:spLocks noGrp="1"/>
          </p:cNvSpPr>
          <p:nvPr>
            <p:ph type="title"/>
          </p:nvPr>
        </p:nvSpPr>
        <p:spPr>
          <a:xfrm>
            <a:off x="838200" y="130629"/>
            <a:ext cx="10515600" cy="1212979"/>
          </a:xfrm>
        </p:spPr>
        <p:txBody>
          <a:bodyPr>
            <a:normAutofit fontScale="90000"/>
          </a:bodyPr>
          <a:lstStyle/>
          <a:p>
            <a:r>
              <a:rPr lang="en-IN" sz="4800" b="1" i="0" dirty="0">
                <a:solidFill>
                  <a:schemeClr val="accent1">
                    <a:lumMod val="75000"/>
                  </a:schemeClr>
                </a:solidFill>
                <a:effectLst/>
                <a:latin typeface="helvetica-neue"/>
              </a:rPr>
              <a:t>Ethernet Cable Connectors</a:t>
            </a:r>
            <a:br>
              <a:rPr lang="en-IN" b="1" i="0" dirty="0">
                <a:solidFill>
                  <a:srgbClr val="333333"/>
                </a:solidFill>
                <a:effectLst/>
                <a:latin typeface="helvetica-neue"/>
              </a:rPr>
            </a:br>
            <a:endParaRPr lang="en-IN" dirty="0"/>
          </a:p>
        </p:txBody>
      </p:sp>
      <p:sp>
        <p:nvSpPr>
          <p:cNvPr id="3" name="Content Placeholder 2">
            <a:extLst>
              <a:ext uri="{FF2B5EF4-FFF2-40B4-BE49-F238E27FC236}">
                <a16:creationId xmlns:a16="http://schemas.microsoft.com/office/drawing/2014/main" id="{08C77F71-41CF-AFE7-68A6-F42394CBC05B}"/>
              </a:ext>
            </a:extLst>
          </p:cNvPr>
          <p:cNvSpPr>
            <a:spLocks noGrp="1"/>
          </p:cNvSpPr>
          <p:nvPr>
            <p:ph idx="1"/>
          </p:nvPr>
        </p:nvSpPr>
        <p:spPr>
          <a:xfrm>
            <a:off x="149290" y="914399"/>
            <a:ext cx="11204510" cy="5812971"/>
          </a:xfrm>
        </p:spPr>
        <p:txBody>
          <a:bodyPr>
            <a:normAutofit/>
          </a:bodyPr>
          <a:lstStyle/>
          <a:p>
            <a:pPr marL="0" indent="0" algn="l">
              <a:buNone/>
            </a:pPr>
            <a:r>
              <a:rPr lang="en-US" sz="3200" b="0" i="0" u="none" strike="noStrike" dirty="0">
                <a:solidFill>
                  <a:schemeClr val="accent6">
                    <a:lumMod val="50000"/>
                  </a:schemeClr>
                </a:solidFill>
                <a:effectLst/>
                <a:latin typeface="helvetica-neue"/>
                <a:hlinkClick r:id="rId2">
                  <a:extLst>
                    <a:ext uri="{A12FA001-AC4F-418D-AE19-62706E023703}">
                      <ahyp:hlinkClr xmlns:ahyp="http://schemas.microsoft.com/office/drawing/2018/hyperlinkcolor" val="tx"/>
                    </a:ext>
                  </a:extLst>
                </a:hlinkClick>
              </a:rPr>
              <a:t>RJ45 connectors</a:t>
            </a:r>
            <a:r>
              <a:rPr lang="en-US" sz="3200" b="0" i="0" dirty="0">
                <a:solidFill>
                  <a:schemeClr val="accent6">
                    <a:lumMod val="50000"/>
                  </a:schemeClr>
                </a:solidFill>
                <a:effectLst/>
                <a:latin typeface="helvetica-neue"/>
              </a:rPr>
              <a:t> are used for </a:t>
            </a:r>
            <a:r>
              <a:rPr lang="en-US" sz="3200" b="0" i="0" u="none" strike="noStrike" dirty="0">
                <a:solidFill>
                  <a:schemeClr val="accent6">
                    <a:lumMod val="50000"/>
                  </a:schemeClr>
                </a:solidFill>
                <a:effectLst/>
                <a:latin typeface="helvetica-neue"/>
                <a:hlinkClick r:id="rId3">
                  <a:extLst>
                    <a:ext uri="{A12FA001-AC4F-418D-AE19-62706E023703}">
                      <ahyp:hlinkClr xmlns:ahyp="http://schemas.microsoft.com/office/drawing/2018/hyperlinkcolor" val="tx"/>
                    </a:ext>
                  </a:extLst>
                </a:hlinkClick>
              </a:rPr>
              <a:t>CAT6 cables</a:t>
            </a:r>
            <a:r>
              <a:rPr lang="en-US" sz="3200" b="0" i="0" dirty="0">
                <a:solidFill>
                  <a:schemeClr val="accent6">
                    <a:lumMod val="50000"/>
                  </a:schemeClr>
                </a:solidFill>
                <a:effectLst/>
                <a:latin typeface="helvetica-neue"/>
              </a:rPr>
              <a:t> and </a:t>
            </a:r>
            <a:r>
              <a:rPr lang="en-US" sz="3200" b="0" i="0" u="none" strike="noStrike" dirty="0">
                <a:solidFill>
                  <a:schemeClr val="accent6">
                    <a:lumMod val="50000"/>
                  </a:schemeClr>
                </a:solidFill>
                <a:effectLst/>
                <a:latin typeface="helvetica-neue"/>
                <a:hlinkClick r:id="rId4">
                  <a:extLst>
                    <a:ext uri="{A12FA001-AC4F-418D-AE19-62706E023703}">
                      <ahyp:hlinkClr xmlns:ahyp="http://schemas.microsoft.com/office/drawing/2018/hyperlinkcolor" val="tx"/>
                    </a:ext>
                  </a:extLst>
                </a:hlinkClick>
              </a:rPr>
              <a:t>CAT5e cables</a:t>
            </a:r>
            <a:r>
              <a:rPr lang="en-US" sz="3200" b="0" i="0" dirty="0">
                <a:solidFill>
                  <a:schemeClr val="accent6">
                    <a:lumMod val="50000"/>
                  </a:schemeClr>
                </a:solidFill>
                <a:effectLst/>
                <a:latin typeface="helvetica-neue"/>
              </a:rPr>
              <a:t>. These connectors for twisted-pair Ethernet cables are similar in appearance to a standard telephone cord connector. They are wider, however, because they have eight conductors compared to only four conductors on a telephone jack. </a:t>
            </a:r>
          </a:p>
          <a:p>
            <a:pPr algn="l"/>
            <a:endParaRPr lang="en-US" sz="3200" b="0" i="0" dirty="0">
              <a:solidFill>
                <a:schemeClr val="accent6">
                  <a:lumMod val="50000"/>
                </a:schemeClr>
              </a:solidFill>
              <a:effectLst/>
              <a:latin typeface="helvetica-neue"/>
            </a:endParaRPr>
          </a:p>
          <a:p>
            <a:pPr marL="0" indent="0" algn="l">
              <a:buNone/>
            </a:pPr>
            <a:r>
              <a:rPr lang="en-US" sz="3200" b="0" i="0" dirty="0">
                <a:solidFill>
                  <a:schemeClr val="accent6">
                    <a:lumMod val="50000"/>
                  </a:schemeClr>
                </a:solidFill>
                <a:effectLst/>
                <a:latin typeface="helvetica-neue"/>
              </a:rPr>
              <a:t>     To install these types of wiring connectors, a stripping tool is used to expose the twisted pairs of wires from the cable, which are then positioned into the appropriate slots on the terminal plug. The connector is then crimped to the cable using a crimping tool. </a:t>
            </a:r>
          </a:p>
          <a:p>
            <a:endParaRPr lang="en-IN" dirty="0"/>
          </a:p>
        </p:txBody>
      </p:sp>
    </p:spTree>
    <p:extLst>
      <p:ext uri="{BB962C8B-B14F-4D97-AF65-F5344CB8AC3E}">
        <p14:creationId xmlns:p14="http://schemas.microsoft.com/office/powerpoint/2010/main" val="21238900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Several ethernet cable with clip-on connectors.">
            <a:extLst>
              <a:ext uri="{FF2B5EF4-FFF2-40B4-BE49-F238E27FC236}">
                <a16:creationId xmlns:a16="http://schemas.microsoft.com/office/drawing/2014/main" id="{2270AC01-0229-0A2B-88A1-9BAD191757D8}"/>
              </a:ext>
            </a:extLst>
          </p:cNvPr>
          <p:cNvSpPr>
            <a:spLocks noChangeAspect="1" noChangeArrowheads="1"/>
          </p:cNvSpPr>
          <p:nvPr/>
        </p:nvSpPr>
        <p:spPr bwMode="auto">
          <a:xfrm>
            <a:off x="1" y="0"/>
            <a:ext cx="12192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3" name="AutoShape 4" descr="Several ethernet cable with clip-on connectors.">
            <a:extLst>
              <a:ext uri="{FF2B5EF4-FFF2-40B4-BE49-F238E27FC236}">
                <a16:creationId xmlns:a16="http://schemas.microsoft.com/office/drawing/2014/main" id="{98DC09F8-F7B8-8D3F-A2E5-A90611EF45CF}"/>
              </a:ext>
            </a:extLst>
          </p:cNvPr>
          <p:cNvSpPr>
            <a:spLocks noChangeAspect="1" noChangeArrowheads="1"/>
          </p:cNvSpPr>
          <p:nvPr/>
        </p:nvSpPr>
        <p:spPr bwMode="auto">
          <a:xfrm>
            <a:off x="2633663" y="1266825"/>
            <a:ext cx="6924675" cy="43243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 name="Picture 3">
            <a:extLst>
              <a:ext uri="{FF2B5EF4-FFF2-40B4-BE49-F238E27FC236}">
                <a16:creationId xmlns:a16="http://schemas.microsoft.com/office/drawing/2014/main" id="{3B364070-7AD7-C703-49CB-F0E796E00086}"/>
              </a:ext>
            </a:extLst>
          </p:cNvPr>
          <p:cNvPicPr>
            <a:picLocks noChangeAspect="1"/>
          </p:cNvPicPr>
          <p:nvPr/>
        </p:nvPicPr>
        <p:blipFill>
          <a:blip r:embed="rId2"/>
          <a:stretch>
            <a:fillRect/>
          </a:stretch>
        </p:blipFill>
        <p:spPr>
          <a:xfrm>
            <a:off x="205273" y="452437"/>
            <a:ext cx="11700588" cy="5953125"/>
          </a:xfrm>
          <a:prstGeom prst="rect">
            <a:avLst/>
          </a:prstGeom>
        </p:spPr>
      </p:pic>
    </p:spTree>
    <p:extLst>
      <p:ext uri="{BB962C8B-B14F-4D97-AF65-F5344CB8AC3E}">
        <p14:creationId xmlns:p14="http://schemas.microsoft.com/office/powerpoint/2010/main" val="4244726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58930-00A1-C556-6DDE-655A936DDFEF}"/>
              </a:ext>
            </a:extLst>
          </p:cNvPr>
          <p:cNvSpPr>
            <a:spLocks noGrp="1"/>
          </p:cNvSpPr>
          <p:nvPr>
            <p:ph type="title"/>
          </p:nvPr>
        </p:nvSpPr>
        <p:spPr>
          <a:xfrm>
            <a:off x="278363" y="365126"/>
            <a:ext cx="10515600" cy="903838"/>
          </a:xfrm>
        </p:spPr>
        <p:txBody>
          <a:bodyPr>
            <a:normAutofit fontScale="90000"/>
          </a:bodyPr>
          <a:lstStyle/>
          <a:p>
            <a:r>
              <a:rPr lang="en-IN" sz="5400" b="0" i="0" dirty="0">
                <a:solidFill>
                  <a:schemeClr val="accent6">
                    <a:lumMod val="50000"/>
                  </a:schemeClr>
                </a:solidFill>
                <a:effectLst/>
                <a:latin typeface="Arial Black" panose="020B0A04020102020204" pitchFamily="34" charset="0"/>
              </a:rPr>
              <a:t>Coaxial Cable Connectors</a:t>
            </a:r>
            <a:br>
              <a:rPr lang="en-IN" dirty="0"/>
            </a:br>
            <a:endParaRPr lang="en-IN" dirty="0"/>
          </a:p>
        </p:txBody>
      </p:sp>
      <p:sp>
        <p:nvSpPr>
          <p:cNvPr id="3" name="Content Placeholder 2">
            <a:extLst>
              <a:ext uri="{FF2B5EF4-FFF2-40B4-BE49-F238E27FC236}">
                <a16:creationId xmlns:a16="http://schemas.microsoft.com/office/drawing/2014/main" id="{4DA41B68-BE84-389F-71D0-CA4CE3EB7B35}"/>
              </a:ext>
            </a:extLst>
          </p:cNvPr>
          <p:cNvSpPr>
            <a:spLocks noGrp="1"/>
          </p:cNvSpPr>
          <p:nvPr>
            <p:ph idx="1"/>
          </p:nvPr>
        </p:nvSpPr>
        <p:spPr>
          <a:xfrm>
            <a:off x="0" y="910352"/>
            <a:ext cx="12192000" cy="5719665"/>
          </a:xfrm>
        </p:spPr>
        <p:txBody>
          <a:bodyPr>
            <a:normAutofit lnSpcReduction="10000"/>
          </a:bodyPr>
          <a:lstStyle/>
          <a:p>
            <a:pPr marL="0" indent="0" algn="l">
              <a:buNone/>
            </a:pPr>
            <a:r>
              <a:rPr lang="en-US" b="0" i="1" dirty="0">
                <a:solidFill>
                  <a:schemeClr val="accent1">
                    <a:lumMod val="75000"/>
                  </a:schemeClr>
                </a:solidFill>
                <a:effectLst/>
                <a:latin typeface="helvetica-neue"/>
              </a:rPr>
              <a:t>BNC connectors are a type of F-series connectors commonly found in households. This type of connector for RG59 or RG6 coaxial cable is used for cable television equipment, broadcast TV antennas and CCTV security camera installations. They are easy to connect and disconnect from equipment and provide inexpensive, stable connections to these communications devices and other cables. </a:t>
            </a:r>
          </a:p>
          <a:p>
            <a:pPr marL="0" indent="0" algn="l">
              <a:buNone/>
            </a:pPr>
            <a:endParaRPr lang="en-US" b="0" i="1" dirty="0">
              <a:solidFill>
                <a:schemeClr val="accent1">
                  <a:lumMod val="75000"/>
                </a:schemeClr>
              </a:solidFill>
              <a:effectLst/>
              <a:latin typeface="helvetica-neue"/>
            </a:endParaRPr>
          </a:p>
          <a:p>
            <a:pPr marL="0" indent="0" algn="l">
              <a:buNone/>
            </a:pPr>
            <a:r>
              <a:rPr lang="en-US" b="0" i="1" dirty="0">
                <a:solidFill>
                  <a:schemeClr val="accent1">
                    <a:lumMod val="75000"/>
                  </a:schemeClr>
                </a:solidFill>
                <a:effectLst/>
                <a:latin typeface="helvetica-neue"/>
              </a:rPr>
              <a:t>        To install a BNC connector, use a stripping tool to remove protective shields from the cable. The connector is pushed onto the end and then squeezed around the conductive material using a special compression crimper.</a:t>
            </a:r>
          </a:p>
          <a:p>
            <a:pPr marL="0" indent="0" algn="l">
              <a:buNone/>
            </a:pPr>
            <a:r>
              <a:rPr lang="en-US" b="0" i="1" dirty="0">
                <a:solidFill>
                  <a:schemeClr val="accent1">
                    <a:lumMod val="75000"/>
                  </a:schemeClr>
                </a:solidFill>
                <a:effectLst/>
                <a:latin typeface="helvetica-neue"/>
              </a:rPr>
              <a:t> </a:t>
            </a:r>
          </a:p>
          <a:p>
            <a:pPr marL="0" indent="0" algn="l">
              <a:buNone/>
            </a:pPr>
            <a:r>
              <a:rPr lang="en-US" i="1" dirty="0">
                <a:solidFill>
                  <a:schemeClr val="accent1">
                    <a:lumMod val="75000"/>
                  </a:schemeClr>
                </a:solidFill>
                <a:latin typeface="helvetica-neue"/>
              </a:rPr>
              <a:t>       T</a:t>
            </a:r>
            <a:r>
              <a:rPr lang="en-US" b="0" i="1" dirty="0">
                <a:solidFill>
                  <a:schemeClr val="accent1">
                    <a:lumMod val="75000"/>
                  </a:schemeClr>
                </a:solidFill>
                <a:effectLst/>
                <a:latin typeface="helvetica-neue"/>
              </a:rPr>
              <a:t>wist-on F-connectors are also available for making quick and easy repairs to TV equipment without the need for special tools. </a:t>
            </a:r>
          </a:p>
          <a:p>
            <a:endParaRPr lang="en-IN" dirty="0"/>
          </a:p>
        </p:txBody>
      </p:sp>
    </p:spTree>
    <p:extLst>
      <p:ext uri="{BB962C8B-B14F-4D97-AF65-F5344CB8AC3E}">
        <p14:creationId xmlns:p14="http://schemas.microsoft.com/office/powerpoint/2010/main" val="3594401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263ACF2-5EDF-6FD6-64A1-D83AF7EC7EC9}"/>
              </a:ext>
            </a:extLst>
          </p:cNvPr>
          <p:cNvPicPr>
            <a:picLocks noChangeAspect="1"/>
          </p:cNvPicPr>
          <p:nvPr/>
        </p:nvPicPr>
        <p:blipFill>
          <a:blip r:embed="rId2"/>
          <a:stretch>
            <a:fillRect/>
          </a:stretch>
        </p:blipFill>
        <p:spPr>
          <a:xfrm>
            <a:off x="242597" y="452437"/>
            <a:ext cx="11644604" cy="6060330"/>
          </a:xfrm>
          <a:prstGeom prst="rect">
            <a:avLst/>
          </a:prstGeom>
        </p:spPr>
      </p:pic>
    </p:spTree>
    <p:extLst>
      <p:ext uri="{BB962C8B-B14F-4D97-AF65-F5344CB8AC3E}">
        <p14:creationId xmlns:p14="http://schemas.microsoft.com/office/powerpoint/2010/main" val="35670771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2C50AB-5ED1-C552-EDBE-6996809339AA}"/>
              </a:ext>
            </a:extLst>
          </p:cNvPr>
          <p:cNvSpPr>
            <a:spLocks noGrp="1"/>
          </p:cNvSpPr>
          <p:nvPr>
            <p:ph idx="1"/>
          </p:nvPr>
        </p:nvSpPr>
        <p:spPr>
          <a:xfrm>
            <a:off x="205273" y="1306286"/>
            <a:ext cx="11148527" cy="4870677"/>
          </a:xfrm>
        </p:spPr>
        <p:txBody>
          <a:bodyPr>
            <a:normAutofit/>
          </a:bodyPr>
          <a:lstStyle/>
          <a:p>
            <a:r>
              <a:rPr lang="en-US" sz="4000" b="0" i="1" u="none" strike="noStrike" dirty="0">
                <a:solidFill>
                  <a:schemeClr val="accent2">
                    <a:lumMod val="75000"/>
                  </a:schemeClr>
                </a:solidFill>
                <a:effectLst/>
                <a:latin typeface="helvetica-neue"/>
                <a:hlinkClick r:id="rId2">
                  <a:extLst>
                    <a:ext uri="{A12FA001-AC4F-418D-AE19-62706E023703}">
                      <ahyp:hlinkClr xmlns:ahyp="http://schemas.microsoft.com/office/drawing/2018/hyperlinkcolor" val="tx"/>
                    </a:ext>
                  </a:extLst>
                </a:hlinkClick>
              </a:rPr>
              <a:t>USB connectors</a:t>
            </a:r>
            <a:r>
              <a:rPr lang="en-US" sz="4000" b="0" i="1" dirty="0">
                <a:solidFill>
                  <a:schemeClr val="accent2">
                    <a:lumMod val="75000"/>
                  </a:schemeClr>
                </a:solidFill>
                <a:effectLst/>
                <a:latin typeface="helvetica-neue"/>
              </a:rPr>
              <a:t> are the most familiar to the majority of people. USB (Universal Serial Bus) connectors typically join external devices to a personal computer or are used for mobile phone charging. There are adapters that will allow an Ethernet cable to connect directly to a USB port, though this type of setup would be a temporary solution for networking.</a:t>
            </a:r>
            <a:endParaRPr lang="en-IN" sz="4000" i="1" dirty="0">
              <a:solidFill>
                <a:schemeClr val="accent2">
                  <a:lumMod val="75000"/>
                </a:schemeClr>
              </a:solidFill>
            </a:endParaRPr>
          </a:p>
        </p:txBody>
      </p:sp>
      <p:sp>
        <p:nvSpPr>
          <p:cNvPr id="5" name="Title 4">
            <a:extLst>
              <a:ext uri="{FF2B5EF4-FFF2-40B4-BE49-F238E27FC236}">
                <a16:creationId xmlns:a16="http://schemas.microsoft.com/office/drawing/2014/main" id="{DEE9CB30-C329-EF6A-0E53-A3012C84FB37}"/>
              </a:ext>
            </a:extLst>
          </p:cNvPr>
          <p:cNvSpPr>
            <a:spLocks noGrp="1"/>
          </p:cNvSpPr>
          <p:nvPr>
            <p:ph type="title"/>
          </p:nvPr>
        </p:nvSpPr>
        <p:spPr>
          <a:xfrm>
            <a:off x="353008" y="346465"/>
            <a:ext cx="10515600" cy="1202418"/>
          </a:xfrm>
        </p:spPr>
        <p:txBody>
          <a:bodyPr>
            <a:noAutofit/>
          </a:bodyPr>
          <a:lstStyle/>
          <a:p>
            <a:r>
              <a:rPr lang="en-IN" sz="6000" b="1" i="0" dirty="0">
                <a:solidFill>
                  <a:schemeClr val="accent1">
                    <a:lumMod val="75000"/>
                  </a:schemeClr>
                </a:solidFill>
                <a:effectLst/>
                <a:latin typeface="helvetica-neue"/>
              </a:rPr>
              <a:t>USB Connectors</a:t>
            </a:r>
            <a:br>
              <a:rPr lang="en-IN" sz="6000" b="1" i="0" dirty="0">
                <a:solidFill>
                  <a:srgbClr val="333333"/>
                </a:solidFill>
                <a:effectLst/>
                <a:latin typeface="helvetica-neue"/>
              </a:rPr>
            </a:br>
            <a:endParaRPr lang="en-IN" sz="6000" dirty="0"/>
          </a:p>
        </p:txBody>
      </p:sp>
    </p:spTree>
    <p:extLst>
      <p:ext uri="{BB962C8B-B14F-4D97-AF65-F5344CB8AC3E}">
        <p14:creationId xmlns:p14="http://schemas.microsoft.com/office/powerpoint/2010/main" val="1095846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15F247-B66C-EE82-E2DF-DAD2E0824D0D}"/>
              </a:ext>
            </a:extLst>
          </p:cNvPr>
          <p:cNvPicPr>
            <a:picLocks noChangeAspect="1"/>
          </p:cNvPicPr>
          <p:nvPr/>
        </p:nvPicPr>
        <p:blipFill>
          <a:blip r:embed="rId2"/>
          <a:stretch>
            <a:fillRect/>
          </a:stretch>
        </p:blipFill>
        <p:spPr>
          <a:xfrm>
            <a:off x="373224" y="452437"/>
            <a:ext cx="11290041" cy="5953125"/>
          </a:xfrm>
          <a:prstGeom prst="rect">
            <a:avLst/>
          </a:prstGeom>
        </p:spPr>
      </p:pic>
    </p:spTree>
    <p:extLst>
      <p:ext uri="{BB962C8B-B14F-4D97-AF65-F5344CB8AC3E}">
        <p14:creationId xmlns:p14="http://schemas.microsoft.com/office/powerpoint/2010/main" val="2337448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D08DF-6A01-35B4-F7F8-87C579BC4653}"/>
              </a:ext>
            </a:extLst>
          </p:cNvPr>
          <p:cNvSpPr>
            <a:spLocks noGrp="1"/>
          </p:cNvSpPr>
          <p:nvPr>
            <p:ph type="title"/>
          </p:nvPr>
        </p:nvSpPr>
        <p:spPr>
          <a:xfrm>
            <a:off x="149290" y="159852"/>
            <a:ext cx="10943253" cy="1325563"/>
          </a:xfrm>
        </p:spPr>
        <p:txBody>
          <a:bodyPr/>
          <a:lstStyle/>
          <a:p>
            <a:r>
              <a:rPr lang="en-IN" b="1" i="0" dirty="0">
                <a:solidFill>
                  <a:schemeClr val="accent2">
                    <a:lumMod val="75000"/>
                  </a:schemeClr>
                </a:solidFill>
                <a:effectLst/>
                <a:latin typeface="helvetica-neue"/>
              </a:rPr>
              <a:t>Fiber Optic Cable Connectors</a:t>
            </a:r>
            <a:br>
              <a:rPr lang="en-IN" b="1" i="0" dirty="0">
                <a:solidFill>
                  <a:srgbClr val="333333"/>
                </a:solidFill>
                <a:effectLst/>
                <a:latin typeface="helvetica-neue"/>
              </a:rPr>
            </a:br>
            <a:endParaRPr lang="en-IN" dirty="0"/>
          </a:p>
        </p:txBody>
      </p:sp>
      <p:sp>
        <p:nvSpPr>
          <p:cNvPr id="3" name="Content Placeholder 2">
            <a:extLst>
              <a:ext uri="{FF2B5EF4-FFF2-40B4-BE49-F238E27FC236}">
                <a16:creationId xmlns:a16="http://schemas.microsoft.com/office/drawing/2014/main" id="{196990D2-EA53-4CE2-AA65-0ECCEFD0A6CC}"/>
              </a:ext>
            </a:extLst>
          </p:cNvPr>
          <p:cNvSpPr>
            <a:spLocks noGrp="1"/>
          </p:cNvSpPr>
          <p:nvPr>
            <p:ph idx="1"/>
          </p:nvPr>
        </p:nvSpPr>
        <p:spPr>
          <a:xfrm>
            <a:off x="0" y="1007706"/>
            <a:ext cx="12042710" cy="5850294"/>
          </a:xfrm>
        </p:spPr>
        <p:txBody>
          <a:bodyPr>
            <a:normAutofit fontScale="92500" lnSpcReduction="20000"/>
          </a:bodyPr>
          <a:lstStyle/>
          <a:p>
            <a:pPr marL="0" indent="0" algn="l">
              <a:buNone/>
            </a:pPr>
            <a:r>
              <a:rPr lang="en-US" sz="2600" b="1" i="0" dirty="0">
                <a:solidFill>
                  <a:srgbClr val="00B0F0"/>
                </a:solidFill>
                <a:effectLst/>
                <a:latin typeface="helvetica-neue"/>
              </a:rPr>
              <a:t>Fiber optic connectors require different types of connectors from those used with coax or twisted-pair cables, such as CAT5e. These types of connectors in networking must align glass fibers with precision to allow for communication. If you choose to use optical cable over twisted pair Ethernet, you may need to install a special adapter in your computer to utilize various fiber optic cable connector types. </a:t>
            </a:r>
          </a:p>
          <a:p>
            <a:pPr marL="0" indent="0" algn="l">
              <a:buNone/>
            </a:pPr>
            <a:r>
              <a:rPr lang="en-US" sz="2600" b="1" i="0" dirty="0">
                <a:solidFill>
                  <a:srgbClr val="00B0F0"/>
                </a:solidFill>
                <a:effectLst/>
                <a:latin typeface="helvetica-neue"/>
              </a:rPr>
              <a:t>    The type of wiring connector used depends on the style of jack in the peripheral device. </a:t>
            </a:r>
          </a:p>
          <a:p>
            <a:endParaRPr lang="en-IN" dirty="0"/>
          </a:p>
          <a:p>
            <a:pPr algn="l">
              <a:buFont typeface="Arial" panose="020B0604020202020204" pitchFamily="34" charset="0"/>
              <a:buChar char="•"/>
            </a:pPr>
            <a:r>
              <a:rPr lang="en-IN" dirty="0">
                <a:solidFill>
                  <a:srgbClr val="002060"/>
                </a:solidFill>
              </a:rPr>
              <a:t>         </a:t>
            </a:r>
            <a:r>
              <a:rPr lang="en-US" b="0" i="0" dirty="0">
                <a:solidFill>
                  <a:srgbClr val="002060"/>
                </a:solidFill>
                <a:effectLst/>
                <a:latin typeface="helvetica-neue"/>
              </a:rPr>
              <a:t>SC connectors: A push-pull latching mechanism in SC connectors provides quick insertion and removal while also ensuring a positive connection.</a:t>
            </a:r>
          </a:p>
          <a:p>
            <a:pPr algn="l">
              <a:buFont typeface="Arial" panose="020B0604020202020204" pitchFamily="34" charset="0"/>
              <a:buChar char="•"/>
            </a:pPr>
            <a:r>
              <a:rPr lang="en-US" b="0" i="0" dirty="0">
                <a:solidFill>
                  <a:srgbClr val="002060"/>
                </a:solidFill>
                <a:effectLst/>
                <a:latin typeface="helvetica-neue"/>
              </a:rPr>
              <a:t>       ST connectors: ST connectors were among the first connectors in networking fiber optic cable. These use a plug and socket, which is locked in place with a twist-style bayonet lock.</a:t>
            </a:r>
          </a:p>
          <a:p>
            <a:pPr algn="l">
              <a:buFont typeface="Arial" panose="020B0604020202020204" pitchFamily="34" charset="0"/>
              <a:buChar char="•"/>
            </a:pPr>
            <a:r>
              <a:rPr lang="en-US" b="0" i="0" dirty="0">
                <a:solidFill>
                  <a:srgbClr val="002060"/>
                </a:solidFill>
                <a:effectLst/>
                <a:latin typeface="helvetica-neue"/>
              </a:rPr>
              <a:t>       LC connectors: LC-type connectors have a squarish duplex configuration. Installation of this small form factor (SFF) connector is quick for rapid repair of replacement needs.</a:t>
            </a:r>
          </a:p>
          <a:p>
            <a:endParaRPr lang="en-IN" dirty="0"/>
          </a:p>
        </p:txBody>
      </p:sp>
    </p:spTree>
    <p:extLst>
      <p:ext uri="{BB962C8B-B14F-4D97-AF65-F5344CB8AC3E}">
        <p14:creationId xmlns:p14="http://schemas.microsoft.com/office/powerpoint/2010/main" val="3883188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3924E9-113A-8E7C-F6D7-A91131287156}"/>
              </a:ext>
            </a:extLst>
          </p:cNvPr>
          <p:cNvPicPr>
            <a:picLocks noChangeAspect="1"/>
          </p:cNvPicPr>
          <p:nvPr/>
        </p:nvPicPr>
        <p:blipFill>
          <a:blip r:embed="rId2"/>
          <a:stretch>
            <a:fillRect/>
          </a:stretch>
        </p:blipFill>
        <p:spPr>
          <a:xfrm>
            <a:off x="503853" y="452437"/>
            <a:ext cx="11047445" cy="5953125"/>
          </a:xfrm>
          <a:prstGeom prst="rect">
            <a:avLst/>
          </a:prstGeom>
        </p:spPr>
      </p:pic>
    </p:spTree>
    <p:extLst>
      <p:ext uri="{BB962C8B-B14F-4D97-AF65-F5344CB8AC3E}">
        <p14:creationId xmlns:p14="http://schemas.microsoft.com/office/powerpoint/2010/main" val="3280653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TotalTime>
  <Words>550</Words>
  <Application>Microsoft Office PowerPoint</Application>
  <PresentationFormat>Widescreen</PresentationFormat>
  <Paragraphs>23</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Arial Black</vt:lpstr>
      <vt:lpstr>Calibri</vt:lpstr>
      <vt:lpstr>Calibri Light</vt:lpstr>
      <vt:lpstr>helvetica-neue</vt:lpstr>
      <vt:lpstr>Office Theme</vt:lpstr>
      <vt:lpstr>Types of Connectors </vt:lpstr>
      <vt:lpstr>Ethernet Cable Connectors </vt:lpstr>
      <vt:lpstr>PowerPoint Presentation</vt:lpstr>
      <vt:lpstr>Coaxial Cable Connectors </vt:lpstr>
      <vt:lpstr>PowerPoint Presentation</vt:lpstr>
      <vt:lpstr>USB Connectors </vt:lpstr>
      <vt:lpstr>PowerPoint Presentation</vt:lpstr>
      <vt:lpstr>Fiber Optic Cable Connectors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Types of Connectors </dc:title>
  <dc:creator>Sampriti Sadhukhan</dc:creator>
  <cp:lastModifiedBy>Sampriti Sadhukhan</cp:lastModifiedBy>
  <cp:revision>1</cp:revision>
  <dcterms:created xsi:type="dcterms:W3CDTF">2024-03-13T06:10:46Z</dcterms:created>
  <dcterms:modified xsi:type="dcterms:W3CDTF">2024-03-13T07:07:44Z</dcterms:modified>
</cp:coreProperties>
</file>

<file path=docProps/thumbnail.jpeg>
</file>